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8" r:id="rId3"/>
    <p:sldId id="307" r:id="rId4"/>
    <p:sldId id="286" r:id="rId5"/>
    <p:sldId id="287" r:id="rId6"/>
    <p:sldId id="308" r:id="rId7"/>
    <p:sldId id="290" r:id="rId8"/>
    <p:sldId id="268" r:id="rId9"/>
    <p:sldId id="279" r:id="rId10"/>
    <p:sldId id="280" r:id="rId11"/>
    <p:sldId id="305" r:id="rId12"/>
    <p:sldId id="283" r:id="rId13"/>
    <p:sldId id="293" r:id="rId14"/>
    <p:sldId id="294" r:id="rId15"/>
    <p:sldId id="295" r:id="rId16"/>
    <p:sldId id="296" r:id="rId17"/>
    <p:sldId id="297" r:id="rId18"/>
    <p:sldId id="298" r:id="rId19"/>
    <p:sldId id="299" r:id="rId20"/>
    <p:sldId id="300" r:id="rId21"/>
    <p:sldId id="301" r:id="rId22"/>
    <p:sldId id="302" r:id="rId23"/>
    <p:sldId id="303" r:id="rId24"/>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35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6" d="100"/>
          <a:sy n="76" d="100"/>
        </p:scale>
        <p:origin x="100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1FEB5FBC-A3B1-4D56-839C-82C8D903B7EA}" type="datetimeFigureOut">
              <a:rPr lang="ar-IQ" smtClean="0"/>
              <a:t>05/08/1444</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57431F7-856D-49D5-BD8B-11F8DA378963}" type="slidenum">
              <a:rPr lang="ar-IQ" smtClean="0"/>
              <a:t>‹#›</a:t>
            </a:fld>
            <a:endParaRPr lang="ar-IQ"/>
          </a:p>
        </p:txBody>
      </p:sp>
    </p:spTree>
    <p:extLst>
      <p:ext uri="{BB962C8B-B14F-4D97-AF65-F5344CB8AC3E}">
        <p14:creationId xmlns:p14="http://schemas.microsoft.com/office/powerpoint/2010/main" val="1267150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1FEB5FBC-A3B1-4D56-839C-82C8D903B7EA}" type="datetimeFigureOut">
              <a:rPr lang="ar-IQ" smtClean="0"/>
              <a:t>05/08/1444</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57431F7-856D-49D5-BD8B-11F8DA378963}" type="slidenum">
              <a:rPr lang="ar-IQ" smtClean="0"/>
              <a:t>‹#›</a:t>
            </a:fld>
            <a:endParaRPr lang="ar-IQ"/>
          </a:p>
        </p:txBody>
      </p:sp>
    </p:spTree>
    <p:extLst>
      <p:ext uri="{BB962C8B-B14F-4D97-AF65-F5344CB8AC3E}">
        <p14:creationId xmlns:p14="http://schemas.microsoft.com/office/powerpoint/2010/main" val="2190543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1FEB5FBC-A3B1-4D56-839C-82C8D903B7EA}" type="datetimeFigureOut">
              <a:rPr lang="ar-IQ" smtClean="0"/>
              <a:t>05/08/1444</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57431F7-856D-49D5-BD8B-11F8DA378963}" type="slidenum">
              <a:rPr lang="ar-IQ" smtClean="0"/>
              <a:t>‹#›</a:t>
            </a:fld>
            <a:endParaRPr lang="ar-IQ"/>
          </a:p>
        </p:txBody>
      </p:sp>
    </p:spTree>
    <p:extLst>
      <p:ext uri="{BB962C8B-B14F-4D97-AF65-F5344CB8AC3E}">
        <p14:creationId xmlns:p14="http://schemas.microsoft.com/office/powerpoint/2010/main" val="2529794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1FEB5FBC-A3B1-4D56-839C-82C8D903B7EA}" type="datetimeFigureOut">
              <a:rPr lang="ar-IQ" smtClean="0"/>
              <a:t>05/08/1444</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57431F7-856D-49D5-BD8B-11F8DA378963}" type="slidenum">
              <a:rPr lang="ar-IQ" smtClean="0"/>
              <a:t>‹#›</a:t>
            </a:fld>
            <a:endParaRPr lang="ar-IQ"/>
          </a:p>
        </p:txBody>
      </p:sp>
    </p:spTree>
    <p:extLst>
      <p:ext uri="{BB962C8B-B14F-4D97-AF65-F5344CB8AC3E}">
        <p14:creationId xmlns:p14="http://schemas.microsoft.com/office/powerpoint/2010/main" val="3626883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FEB5FBC-A3B1-4D56-839C-82C8D903B7EA}" type="datetimeFigureOut">
              <a:rPr lang="ar-IQ" smtClean="0"/>
              <a:t>05/08/1444</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57431F7-856D-49D5-BD8B-11F8DA378963}" type="slidenum">
              <a:rPr lang="ar-IQ" smtClean="0"/>
              <a:t>‹#›</a:t>
            </a:fld>
            <a:endParaRPr lang="ar-IQ"/>
          </a:p>
        </p:txBody>
      </p:sp>
    </p:spTree>
    <p:extLst>
      <p:ext uri="{BB962C8B-B14F-4D97-AF65-F5344CB8AC3E}">
        <p14:creationId xmlns:p14="http://schemas.microsoft.com/office/powerpoint/2010/main" val="335957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1FEB5FBC-A3B1-4D56-839C-82C8D903B7EA}" type="datetimeFigureOut">
              <a:rPr lang="ar-IQ" smtClean="0"/>
              <a:t>05/08/1444</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57431F7-856D-49D5-BD8B-11F8DA378963}" type="slidenum">
              <a:rPr lang="ar-IQ" smtClean="0"/>
              <a:t>‹#›</a:t>
            </a:fld>
            <a:endParaRPr lang="ar-IQ"/>
          </a:p>
        </p:txBody>
      </p:sp>
    </p:spTree>
    <p:extLst>
      <p:ext uri="{BB962C8B-B14F-4D97-AF65-F5344CB8AC3E}">
        <p14:creationId xmlns:p14="http://schemas.microsoft.com/office/powerpoint/2010/main" val="2582524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1FEB5FBC-A3B1-4D56-839C-82C8D903B7EA}" type="datetimeFigureOut">
              <a:rPr lang="ar-IQ" smtClean="0"/>
              <a:t>05/08/1444</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E57431F7-856D-49D5-BD8B-11F8DA378963}" type="slidenum">
              <a:rPr lang="ar-IQ" smtClean="0"/>
              <a:t>‹#›</a:t>
            </a:fld>
            <a:endParaRPr lang="ar-IQ"/>
          </a:p>
        </p:txBody>
      </p:sp>
    </p:spTree>
    <p:extLst>
      <p:ext uri="{BB962C8B-B14F-4D97-AF65-F5344CB8AC3E}">
        <p14:creationId xmlns:p14="http://schemas.microsoft.com/office/powerpoint/2010/main" val="318086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1FEB5FBC-A3B1-4D56-839C-82C8D903B7EA}" type="datetimeFigureOut">
              <a:rPr lang="ar-IQ" smtClean="0"/>
              <a:t>05/08/1444</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E57431F7-856D-49D5-BD8B-11F8DA378963}" type="slidenum">
              <a:rPr lang="ar-IQ" smtClean="0"/>
              <a:t>‹#›</a:t>
            </a:fld>
            <a:endParaRPr lang="ar-IQ"/>
          </a:p>
        </p:txBody>
      </p:sp>
    </p:spTree>
    <p:extLst>
      <p:ext uri="{BB962C8B-B14F-4D97-AF65-F5344CB8AC3E}">
        <p14:creationId xmlns:p14="http://schemas.microsoft.com/office/powerpoint/2010/main" val="2199791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FEB5FBC-A3B1-4D56-839C-82C8D903B7EA}" type="datetimeFigureOut">
              <a:rPr lang="ar-IQ" smtClean="0"/>
              <a:t>05/08/1444</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E57431F7-856D-49D5-BD8B-11F8DA378963}" type="slidenum">
              <a:rPr lang="ar-IQ" smtClean="0"/>
              <a:t>‹#›</a:t>
            </a:fld>
            <a:endParaRPr lang="ar-IQ"/>
          </a:p>
        </p:txBody>
      </p:sp>
    </p:spTree>
    <p:extLst>
      <p:ext uri="{BB962C8B-B14F-4D97-AF65-F5344CB8AC3E}">
        <p14:creationId xmlns:p14="http://schemas.microsoft.com/office/powerpoint/2010/main" val="3705736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FEB5FBC-A3B1-4D56-839C-82C8D903B7EA}" type="datetimeFigureOut">
              <a:rPr lang="ar-IQ" smtClean="0"/>
              <a:t>05/08/1444</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57431F7-856D-49D5-BD8B-11F8DA378963}" type="slidenum">
              <a:rPr lang="ar-IQ" smtClean="0"/>
              <a:t>‹#›</a:t>
            </a:fld>
            <a:endParaRPr lang="ar-IQ"/>
          </a:p>
        </p:txBody>
      </p:sp>
    </p:spTree>
    <p:extLst>
      <p:ext uri="{BB962C8B-B14F-4D97-AF65-F5344CB8AC3E}">
        <p14:creationId xmlns:p14="http://schemas.microsoft.com/office/powerpoint/2010/main" val="1859173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FEB5FBC-A3B1-4D56-839C-82C8D903B7EA}" type="datetimeFigureOut">
              <a:rPr lang="ar-IQ" smtClean="0"/>
              <a:t>05/08/1444</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57431F7-856D-49D5-BD8B-11F8DA378963}" type="slidenum">
              <a:rPr lang="ar-IQ" smtClean="0"/>
              <a:t>‹#›</a:t>
            </a:fld>
            <a:endParaRPr lang="ar-IQ"/>
          </a:p>
        </p:txBody>
      </p:sp>
    </p:spTree>
    <p:extLst>
      <p:ext uri="{BB962C8B-B14F-4D97-AF65-F5344CB8AC3E}">
        <p14:creationId xmlns:p14="http://schemas.microsoft.com/office/powerpoint/2010/main" val="279146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FEB5FBC-A3B1-4D56-839C-82C8D903B7EA}" type="datetimeFigureOut">
              <a:rPr lang="ar-IQ" smtClean="0"/>
              <a:t>05/08/1444</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57431F7-856D-49D5-BD8B-11F8DA378963}" type="slidenum">
              <a:rPr lang="ar-IQ" smtClean="0"/>
              <a:t>‹#›</a:t>
            </a:fld>
            <a:endParaRPr lang="ar-IQ"/>
          </a:p>
        </p:txBody>
      </p:sp>
    </p:spTree>
    <p:extLst>
      <p:ext uri="{BB962C8B-B14F-4D97-AF65-F5344CB8AC3E}">
        <p14:creationId xmlns:p14="http://schemas.microsoft.com/office/powerpoint/2010/main" val="28425430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962674"/>
          </a:xfrm>
        </p:spPr>
        <p:txBody>
          <a:bodyPr>
            <a:normAutofit/>
          </a:bodyPr>
          <a:lstStyle/>
          <a:p>
            <a:r>
              <a:rPr lang="en-US" sz="2800" dirty="0" smtClean="0"/>
              <a:t>Advanced </a:t>
            </a:r>
            <a:r>
              <a:rPr lang="en-US" sz="2800" smtClean="0"/>
              <a:t>pharmaceutical analysis</a:t>
            </a:r>
            <a:r>
              <a:rPr lang="en-US" sz="2800" dirty="0" smtClean="0"/>
              <a:t/>
            </a:r>
            <a:br>
              <a:rPr lang="en-US" sz="2800" dirty="0" smtClean="0"/>
            </a:br>
            <a:r>
              <a:rPr lang="en-US" sz="2800" dirty="0" smtClean="0"/>
              <a:t>lect. 1</a:t>
            </a:r>
            <a:br>
              <a:rPr lang="en-US" sz="2800" dirty="0" smtClean="0"/>
            </a:br>
            <a:r>
              <a:rPr lang="en-US" sz="2800" dirty="0" smtClean="0"/>
              <a:t>5-stage </a:t>
            </a:r>
            <a:br>
              <a:rPr lang="en-US" sz="2800" dirty="0" smtClean="0"/>
            </a:br>
            <a:r>
              <a:rPr lang="en-US" sz="2800" dirty="0" smtClean="0"/>
              <a:t>Mass spectrometry</a:t>
            </a:r>
            <a:endParaRPr lang="ar-IQ" sz="2800" dirty="0"/>
          </a:p>
        </p:txBody>
      </p:sp>
    </p:spTree>
    <p:extLst>
      <p:ext uri="{BB962C8B-B14F-4D97-AF65-F5344CB8AC3E}">
        <p14:creationId xmlns:p14="http://schemas.microsoft.com/office/powerpoint/2010/main" val="1360058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7504" y="274638"/>
            <a:ext cx="8856984" cy="6322714"/>
          </a:xfrm>
        </p:spPr>
        <p:txBody>
          <a:bodyPr>
            <a:normAutofit fontScale="90000"/>
          </a:bodyPr>
          <a:lstStyle/>
          <a:p>
            <a:pPr algn="l"/>
            <a:r>
              <a:rPr lang="en-US" sz="2800" dirty="0" smtClean="0">
                <a:solidFill>
                  <a:srgbClr val="FF0000"/>
                </a:solidFill>
              </a:rPr>
              <a:t>Isotopes</a:t>
            </a:r>
            <a:r>
              <a:rPr lang="en-US" sz="2800" dirty="0" smtClean="0"/>
              <a:t/>
            </a:r>
            <a:br>
              <a:rPr lang="en-US" sz="2800" dirty="0" smtClean="0"/>
            </a:br>
            <a:r>
              <a:rPr lang="en-US" sz="2800" dirty="0" smtClean="0"/>
              <a:t>- most elements common to organic </a:t>
            </a:r>
            <a:r>
              <a:rPr lang="en-US" sz="2800" dirty="0" err="1" smtClean="0"/>
              <a:t>cpds</a:t>
            </a:r>
            <a:r>
              <a:rPr lang="en-US" sz="2800" dirty="0" smtClean="0"/>
              <a:t> r mixtures of isotopes.</a:t>
            </a:r>
            <a:br>
              <a:rPr lang="en-US" sz="2800" dirty="0" smtClean="0"/>
            </a:br>
            <a:r>
              <a:rPr lang="en-US" sz="2800" dirty="0" smtClean="0"/>
              <a:t>- the existence of atomic isotopes in nature accounts for the appearance of M+1 and  M+2 peaks in a mass spectrum.</a:t>
            </a:r>
            <a:br>
              <a:rPr lang="en-US" sz="2800" dirty="0" smtClean="0"/>
            </a:br>
            <a:r>
              <a:rPr lang="en-US" sz="2800" dirty="0" smtClean="0"/>
              <a:t>- organic </a:t>
            </a:r>
            <a:r>
              <a:rPr lang="en-US" sz="2800" dirty="0" err="1" smtClean="0"/>
              <a:t>cpds</a:t>
            </a:r>
            <a:r>
              <a:rPr lang="en-US" sz="2800" dirty="0" smtClean="0"/>
              <a:t> containing only C,H,O and N usually have relatively small M+1 and M+2 Peaks.</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endParaRPr lang="ar-IQ" sz="2800"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3333353"/>
            <a:ext cx="6264696" cy="3533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042653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94722"/>
          </a:xfrm>
        </p:spPr>
        <p:txBody>
          <a:bodyPr>
            <a:normAutofit/>
          </a:bodyPr>
          <a:lstStyle/>
          <a:p>
            <a:endParaRPr lang="ar-IQ" sz="2800" dirty="0"/>
          </a:p>
        </p:txBody>
      </p:sp>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0188" y="1476375"/>
            <a:ext cx="6143625" cy="3905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43168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250706"/>
          </a:xfrm>
        </p:spPr>
        <p:txBody>
          <a:bodyPr>
            <a:normAutofit/>
          </a:bodyPr>
          <a:lstStyle/>
          <a:p>
            <a:pPr algn="l"/>
            <a:r>
              <a:rPr lang="en-US" sz="2800" dirty="0" smtClean="0">
                <a:solidFill>
                  <a:srgbClr val="FF0000"/>
                </a:solidFill>
              </a:rPr>
              <a:t>ISOTOPES</a:t>
            </a:r>
            <a:r>
              <a:rPr lang="en-US" sz="2800" dirty="0" smtClean="0"/>
              <a:t>:</a:t>
            </a:r>
            <a:br>
              <a:rPr lang="en-US" sz="2800" dirty="0" smtClean="0"/>
            </a:br>
            <a:r>
              <a:rPr lang="en-US" sz="2800" dirty="0" smtClean="0"/>
              <a:t>MS is particularly valuable for </a:t>
            </a:r>
            <a:r>
              <a:rPr lang="en-US" sz="2800" dirty="0" err="1" smtClean="0"/>
              <a:t>cpds</a:t>
            </a:r>
            <a:r>
              <a:rPr lang="en-US" sz="2800" dirty="0" smtClean="0"/>
              <a:t> w contain </a:t>
            </a:r>
            <a:r>
              <a:rPr lang="en-US" sz="2800" dirty="0" err="1" smtClean="0"/>
              <a:t>Cl</a:t>
            </a:r>
            <a:r>
              <a:rPr lang="en-US" sz="2800" dirty="0" smtClean="0"/>
              <a:t> and Br:</a:t>
            </a:r>
            <a:br>
              <a:rPr lang="en-US" sz="2800" dirty="0" smtClean="0"/>
            </a:br>
            <a:r>
              <a:rPr lang="en-US" sz="2800" dirty="0" smtClean="0"/>
              <a:t>- if one S atom is present,M+2 is ≈   4% of M⁺</a:t>
            </a:r>
            <a:br>
              <a:rPr lang="en-US" sz="2800" dirty="0" smtClean="0"/>
            </a:br>
            <a:r>
              <a:rPr lang="en-US" sz="2800" dirty="0" smtClean="0"/>
              <a:t>- if one </a:t>
            </a:r>
            <a:r>
              <a:rPr lang="en-US" sz="2800" dirty="0" err="1" smtClean="0"/>
              <a:t>Cl</a:t>
            </a:r>
            <a:r>
              <a:rPr lang="en-US" sz="2800" dirty="0" smtClean="0"/>
              <a:t> atom is present, M+2 is ≈ 33% of M⁺</a:t>
            </a:r>
            <a:br>
              <a:rPr lang="en-US" sz="2800" dirty="0" smtClean="0"/>
            </a:br>
            <a:r>
              <a:rPr lang="en-US" sz="2800" dirty="0" smtClean="0"/>
              <a:t>- = = Br atom is present ,M+2 is ≈ to M⁺</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t>
            </a:r>
            <a:r>
              <a:rPr lang="en-US" sz="2800" dirty="0"/>
              <a:t/>
            </a:r>
            <a:br>
              <a:rPr lang="en-US" sz="2800" dirty="0"/>
            </a:br>
            <a:r>
              <a:rPr lang="en-US" sz="2800" dirty="0" smtClean="0"/>
              <a:t/>
            </a:r>
            <a:br>
              <a:rPr lang="en-US" sz="2800" dirty="0" smtClean="0"/>
            </a:br>
            <a:r>
              <a:rPr lang="en-US" sz="2800" dirty="0" smtClean="0"/>
              <a:t/>
            </a:r>
            <a:br>
              <a:rPr lang="en-US" sz="2800" dirty="0" smtClean="0"/>
            </a:br>
            <a:endParaRPr lang="ar-IQ" sz="2800" dirty="0"/>
          </a:p>
        </p:txBody>
      </p:sp>
      <p:pic>
        <p:nvPicPr>
          <p:cNvPr id="717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79" y="3789040"/>
            <a:ext cx="6264695"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22793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22714"/>
          </a:xfrm>
        </p:spPr>
        <p:txBody>
          <a:bodyPr/>
          <a:lstStyle/>
          <a:p>
            <a:r>
              <a:rPr lang="en-US" dirty="0" smtClean="0"/>
              <a:t>Mass spectrum with chlorine</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endParaRPr lang="ar-IQ"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844824"/>
            <a:ext cx="6984776"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489708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250706"/>
          </a:xfrm>
        </p:spPr>
        <p:txBody>
          <a:bodyPr/>
          <a:lstStyle/>
          <a:p>
            <a:endParaRPr lang="ar-IQ"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08720"/>
            <a:ext cx="946112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68670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250706"/>
          </a:xfrm>
        </p:spPr>
        <p:txBody>
          <a:bodyPr>
            <a:normAutofit/>
          </a:bodyPr>
          <a:lstStyle/>
          <a:p>
            <a:pPr algn="l"/>
            <a:r>
              <a:rPr lang="en-US" sz="3200" dirty="0" smtClean="0"/>
              <a:t>Carbone rule:</a:t>
            </a:r>
            <a:br>
              <a:rPr lang="en-US" sz="3200" dirty="0" smtClean="0"/>
            </a:br>
            <a:r>
              <a:rPr lang="en-US" sz="3200" dirty="0" smtClean="0"/>
              <a:t>* for </a:t>
            </a:r>
            <a:r>
              <a:rPr lang="en-US" sz="3200" dirty="0" err="1" smtClean="0"/>
              <a:t>cpds</a:t>
            </a:r>
            <a:r>
              <a:rPr lang="en-US" sz="3200" dirty="0" smtClean="0"/>
              <a:t> containing only </a:t>
            </a:r>
            <a:r>
              <a:rPr lang="en-US" sz="3200" dirty="0" smtClean="0">
                <a:solidFill>
                  <a:srgbClr val="FF0000"/>
                </a:solidFill>
              </a:rPr>
              <a:t>C,H</a:t>
            </a:r>
            <a:r>
              <a:rPr lang="en-US" sz="3200" dirty="0" smtClean="0"/>
              <a:t> and </a:t>
            </a:r>
            <a:r>
              <a:rPr lang="en-US" sz="3200" dirty="0" smtClean="0">
                <a:solidFill>
                  <a:srgbClr val="FF0000"/>
                </a:solidFill>
              </a:rPr>
              <a:t>O </a:t>
            </a:r>
            <a:r>
              <a:rPr lang="en-US" sz="3200" dirty="0" smtClean="0">
                <a:solidFill>
                  <a:srgbClr val="00B050"/>
                </a:solidFill>
              </a:rPr>
              <a:t>the following formula can be used to determine the # C in the molecule:</a:t>
            </a:r>
            <a:br>
              <a:rPr lang="en-US" sz="3200" dirty="0" smtClean="0">
                <a:solidFill>
                  <a:srgbClr val="00B050"/>
                </a:solidFill>
              </a:rPr>
            </a:br>
            <a:r>
              <a:rPr lang="en-US" sz="3200" dirty="0">
                <a:solidFill>
                  <a:srgbClr val="00B050"/>
                </a:solidFill>
              </a:rPr>
              <a:t/>
            </a:r>
            <a:br>
              <a:rPr lang="en-US" sz="3200" dirty="0">
                <a:solidFill>
                  <a:srgbClr val="00B050"/>
                </a:solidFill>
              </a:rPr>
            </a:br>
            <a:r>
              <a:rPr lang="en-US" sz="3200" dirty="0" smtClean="0">
                <a:solidFill>
                  <a:srgbClr val="00B050"/>
                </a:solidFill>
              </a:rPr>
              <a:t/>
            </a:r>
            <a:br>
              <a:rPr lang="en-US" sz="3200" dirty="0" smtClean="0">
                <a:solidFill>
                  <a:srgbClr val="00B050"/>
                </a:solidFill>
              </a:rPr>
            </a:br>
            <a:endParaRPr lang="ar-IQ" sz="3200" dirty="0">
              <a:solidFill>
                <a:srgbClr val="FF0000"/>
              </a:solidFill>
            </a:endParaRP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1697" y="3933056"/>
            <a:ext cx="4752528" cy="1678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04886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250706"/>
          </a:xfrm>
        </p:spPr>
        <p:txBody>
          <a:bodyPr>
            <a:normAutofit/>
          </a:bodyPr>
          <a:lstStyle/>
          <a:p>
            <a:pPr algn="l"/>
            <a:r>
              <a:rPr lang="en-US" sz="3200" dirty="0" smtClean="0"/>
              <a:t>Can determine the molecular formula of unknown organic </a:t>
            </a:r>
            <a:r>
              <a:rPr lang="en-US" sz="3200" dirty="0" err="1" smtClean="0"/>
              <a:t>cpd</a:t>
            </a:r>
            <a:r>
              <a:rPr lang="en-US" sz="3200" dirty="0" smtClean="0"/>
              <a:t> whose mass spectral data is given in the table below:</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
            </a:r>
            <a:br>
              <a:rPr lang="en-US" sz="3200" dirty="0" smtClean="0"/>
            </a:br>
            <a:endParaRPr lang="ar-IQ" sz="3200"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3356992"/>
            <a:ext cx="4248472" cy="220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589494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579296" cy="5962674"/>
          </a:xfrm>
        </p:spPr>
        <p:txBody>
          <a:bodyPr>
            <a:normAutofit/>
          </a:bodyPr>
          <a:lstStyle/>
          <a:p>
            <a:pPr algn="l"/>
            <a:r>
              <a:rPr lang="en-US" sz="3200" u="sng" dirty="0" smtClean="0">
                <a:solidFill>
                  <a:srgbClr val="FF0000"/>
                </a:solidFill>
              </a:rPr>
              <a:t>Nitrogen rule:</a:t>
            </a:r>
            <a:br>
              <a:rPr lang="en-US" sz="3200" u="sng" dirty="0" smtClean="0">
                <a:solidFill>
                  <a:srgbClr val="FF0000"/>
                </a:solidFill>
              </a:rPr>
            </a:br>
            <a:r>
              <a:rPr lang="en-US" sz="3200" dirty="0" smtClean="0"/>
              <a:t>- if a </a:t>
            </a:r>
            <a:r>
              <a:rPr lang="en-US" sz="3200" dirty="0" err="1" smtClean="0"/>
              <a:t>cpd</a:t>
            </a:r>
            <a:r>
              <a:rPr lang="en-US" sz="3200" dirty="0" smtClean="0"/>
              <a:t> with </a:t>
            </a:r>
            <a:r>
              <a:rPr lang="en-US" sz="3200" u="sng" dirty="0" smtClean="0">
                <a:solidFill>
                  <a:srgbClr val="00B0F0"/>
                </a:solidFill>
              </a:rPr>
              <a:t>even  </a:t>
            </a:r>
            <a:r>
              <a:rPr lang="en-US" sz="3200" dirty="0" smtClean="0">
                <a:solidFill>
                  <a:srgbClr val="00B0F0"/>
                </a:solidFill>
              </a:rPr>
              <a:t>#</a:t>
            </a:r>
            <a:r>
              <a:rPr lang="en-US" sz="3200" dirty="0" smtClean="0"/>
              <a:t> </a:t>
            </a:r>
            <a:r>
              <a:rPr lang="en-US" sz="3200" dirty="0" smtClean="0">
                <a:solidFill>
                  <a:srgbClr val="00B0F0"/>
                </a:solidFill>
              </a:rPr>
              <a:t>N</a:t>
            </a:r>
            <a:r>
              <a:rPr lang="en-US" sz="3200" dirty="0" smtClean="0"/>
              <a:t>(no N or even)= give even (M⁺) ,</a:t>
            </a:r>
            <a:r>
              <a:rPr lang="en-US" sz="3200" dirty="0" smtClean="0">
                <a:solidFill>
                  <a:srgbClr val="00B0F0"/>
                </a:solidFill>
              </a:rPr>
              <a:t/>
            </a:r>
            <a:br>
              <a:rPr lang="en-US" sz="3200" dirty="0" smtClean="0">
                <a:solidFill>
                  <a:srgbClr val="00B0F0"/>
                </a:solidFill>
              </a:rPr>
            </a:br>
            <a:r>
              <a:rPr lang="en-US" sz="3200" dirty="0" smtClean="0"/>
              <a:t>- if </a:t>
            </a:r>
            <a:r>
              <a:rPr lang="en-US" sz="3200" dirty="0" err="1" smtClean="0"/>
              <a:t>cpd</a:t>
            </a:r>
            <a:r>
              <a:rPr lang="en-US" sz="3200" dirty="0" smtClean="0"/>
              <a:t> with </a:t>
            </a:r>
            <a:r>
              <a:rPr lang="en-US" sz="3200" u="sng" dirty="0" smtClean="0">
                <a:solidFill>
                  <a:srgbClr val="00B0F0"/>
                </a:solidFill>
              </a:rPr>
              <a:t>odd</a:t>
            </a:r>
            <a:r>
              <a:rPr lang="en-US" sz="3200" dirty="0" smtClean="0">
                <a:solidFill>
                  <a:srgbClr val="00B0F0"/>
                </a:solidFill>
              </a:rPr>
              <a:t>  # N</a:t>
            </a:r>
            <a:r>
              <a:rPr lang="en-US" sz="3200" dirty="0" smtClean="0"/>
              <a:t>= (M⁺) will be  </a:t>
            </a:r>
            <a:r>
              <a:rPr lang="en-US" sz="3200" u="sng" dirty="0" smtClean="0">
                <a:solidFill>
                  <a:srgbClr val="00B0F0"/>
                </a:solidFill>
              </a:rPr>
              <a:t>odd</a:t>
            </a:r>
            <a:br>
              <a:rPr lang="en-US" sz="3200" u="sng" dirty="0" smtClean="0">
                <a:solidFill>
                  <a:srgbClr val="00B0F0"/>
                </a:solidFill>
              </a:rPr>
            </a:br>
            <a:r>
              <a:rPr lang="en-US" sz="3200" u="sng" dirty="0">
                <a:solidFill>
                  <a:srgbClr val="00B0F0"/>
                </a:solidFill>
              </a:rPr>
              <a:t/>
            </a:r>
            <a:br>
              <a:rPr lang="en-US" sz="3200" u="sng" dirty="0">
                <a:solidFill>
                  <a:srgbClr val="00B0F0"/>
                </a:solidFill>
              </a:rPr>
            </a:br>
            <a:r>
              <a:rPr lang="en-US" sz="3200" u="sng" dirty="0" smtClean="0">
                <a:solidFill>
                  <a:srgbClr val="00B0F0"/>
                </a:solidFill>
              </a:rPr>
              <a:t>ex:</a:t>
            </a:r>
            <a:r>
              <a:rPr lang="en-US" sz="3200" dirty="0" smtClean="0">
                <a:solidFill>
                  <a:srgbClr val="00B0F0"/>
                </a:solidFill>
              </a:rPr>
              <a:t>     C</a:t>
            </a:r>
            <a:r>
              <a:rPr lang="en-US" sz="1200" dirty="0" smtClean="0">
                <a:solidFill>
                  <a:srgbClr val="00B0F0"/>
                </a:solidFill>
              </a:rPr>
              <a:t>2</a:t>
            </a:r>
            <a:r>
              <a:rPr lang="en-US" sz="3200" dirty="0" smtClean="0">
                <a:solidFill>
                  <a:srgbClr val="00B0F0"/>
                </a:solidFill>
              </a:rPr>
              <a:t>H</a:t>
            </a:r>
            <a:r>
              <a:rPr lang="en-US" sz="1200" dirty="0" smtClean="0">
                <a:solidFill>
                  <a:srgbClr val="00B0F0"/>
                </a:solidFill>
              </a:rPr>
              <a:t>5</a:t>
            </a:r>
            <a:r>
              <a:rPr lang="en-US" sz="3200" dirty="0" smtClean="0">
                <a:solidFill>
                  <a:srgbClr val="00B0F0"/>
                </a:solidFill>
              </a:rPr>
              <a:t>NH</a:t>
            </a:r>
            <a:r>
              <a:rPr lang="en-US" sz="1200" dirty="0" smtClean="0">
                <a:solidFill>
                  <a:srgbClr val="00B0F0"/>
                </a:solidFill>
              </a:rPr>
              <a:t>2</a:t>
            </a:r>
            <a:r>
              <a:rPr lang="en-US" sz="3200" dirty="0" smtClean="0">
                <a:solidFill>
                  <a:srgbClr val="00B0F0"/>
                </a:solidFill>
              </a:rPr>
              <a:t>                       </a:t>
            </a:r>
            <a:r>
              <a:rPr lang="en-US" sz="3200" dirty="0" smtClean="0">
                <a:solidFill>
                  <a:srgbClr val="002060"/>
                </a:solidFill>
              </a:rPr>
              <a:t>M⁺= 45</a:t>
            </a:r>
            <a:r>
              <a:rPr lang="en-US" sz="3200" dirty="0" smtClean="0">
                <a:solidFill>
                  <a:srgbClr val="00B0F0"/>
                </a:solidFill>
              </a:rPr>
              <a:t/>
            </a:r>
            <a:br>
              <a:rPr lang="en-US" sz="3200" dirty="0" smtClean="0">
                <a:solidFill>
                  <a:srgbClr val="00B0F0"/>
                </a:solidFill>
              </a:rPr>
            </a:br>
            <a:r>
              <a:rPr lang="en-US" sz="3200" dirty="0">
                <a:solidFill>
                  <a:srgbClr val="00B0F0"/>
                </a:solidFill>
              </a:rPr>
              <a:t> </a:t>
            </a:r>
            <a:r>
              <a:rPr lang="en-US" sz="3200" dirty="0" smtClean="0">
                <a:solidFill>
                  <a:srgbClr val="00B0F0"/>
                </a:solidFill>
              </a:rPr>
              <a:t>          H</a:t>
            </a:r>
            <a:r>
              <a:rPr lang="en-US" sz="1200" dirty="0" smtClean="0">
                <a:solidFill>
                  <a:srgbClr val="00B0F0"/>
                </a:solidFill>
              </a:rPr>
              <a:t>2</a:t>
            </a:r>
            <a:r>
              <a:rPr lang="en-US" sz="3200" dirty="0" smtClean="0">
                <a:solidFill>
                  <a:srgbClr val="00B0F0"/>
                </a:solidFill>
              </a:rPr>
              <a:t>NCH</a:t>
            </a:r>
            <a:r>
              <a:rPr lang="en-US" sz="1200" dirty="0" smtClean="0">
                <a:solidFill>
                  <a:srgbClr val="00B0F0"/>
                </a:solidFill>
              </a:rPr>
              <a:t>2</a:t>
            </a:r>
            <a:r>
              <a:rPr lang="en-US" sz="3200" dirty="0" smtClean="0">
                <a:solidFill>
                  <a:srgbClr val="00B0F0"/>
                </a:solidFill>
              </a:rPr>
              <a:t>CH</a:t>
            </a:r>
            <a:r>
              <a:rPr lang="en-US" sz="1200" dirty="0" smtClean="0">
                <a:solidFill>
                  <a:srgbClr val="00B0F0"/>
                </a:solidFill>
              </a:rPr>
              <a:t>2</a:t>
            </a:r>
            <a:r>
              <a:rPr lang="en-US" sz="3200" dirty="0" smtClean="0">
                <a:solidFill>
                  <a:srgbClr val="00B0F0"/>
                </a:solidFill>
              </a:rPr>
              <a:t>NH</a:t>
            </a:r>
            <a:r>
              <a:rPr lang="en-US" sz="1200" dirty="0" smtClean="0">
                <a:solidFill>
                  <a:srgbClr val="00B0F0"/>
                </a:solidFill>
              </a:rPr>
              <a:t>2</a:t>
            </a:r>
            <a:r>
              <a:rPr lang="en-US" sz="3200" dirty="0" smtClean="0">
                <a:solidFill>
                  <a:srgbClr val="00B0F0"/>
                </a:solidFill>
              </a:rPr>
              <a:t>           </a:t>
            </a:r>
            <a:r>
              <a:rPr lang="en-US" sz="3200" dirty="0" smtClean="0">
                <a:solidFill>
                  <a:srgbClr val="002060"/>
                </a:solidFill>
              </a:rPr>
              <a:t>M⁺=60</a:t>
            </a:r>
            <a:br>
              <a:rPr lang="en-US" sz="3200" dirty="0" smtClean="0">
                <a:solidFill>
                  <a:srgbClr val="002060"/>
                </a:solidFill>
              </a:rPr>
            </a:br>
            <a:r>
              <a:rPr lang="en-US" sz="3200" dirty="0" smtClean="0">
                <a:solidFill>
                  <a:srgbClr val="002060"/>
                </a:solidFill>
              </a:rPr>
              <a:t>            </a:t>
            </a:r>
            <a:r>
              <a:rPr lang="en-US" sz="3200" dirty="0" smtClean="0">
                <a:solidFill>
                  <a:srgbClr val="00B0F0"/>
                </a:solidFill>
              </a:rPr>
              <a:t>(CH</a:t>
            </a:r>
            <a:r>
              <a:rPr lang="en-US" sz="1400" dirty="0" smtClean="0">
                <a:solidFill>
                  <a:srgbClr val="00B0F0"/>
                </a:solidFill>
              </a:rPr>
              <a:t>3</a:t>
            </a:r>
            <a:r>
              <a:rPr lang="en-US" sz="3200" dirty="0" smtClean="0">
                <a:solidFill>
                  <a:srgbClr val="00B0F0"/>
                </a:solidFill>
              </a:rPr>
              <a:t>)</a:t>
            </a:r>
            <a:r>
              <a:rPr lang="en-US" sz="1400" dirty="0" smtClean="0">
                <a:solidFill>
                  <a:srgbClr val="00B0F0"/>
                </a:solidFill>
              </a:rPr>
              <a:t>3</a:t>
            </a:r>
            <a:r>
              <a:rPr lang="en-US" sz="3200" dirty="0" smtClean="0">
                <a:solidFill>
                  <a:srgbClr val="00B0F0"/>
                </a:solidFill>
              </a:rPr>
              <a:t>CH</a:t>
            </a:r>
            <a:r>
              <a:rPr lang="en-US" sz="3200" dirty="0">
                <a:solidFill>
                  <a:srgbClr val="00B0F0"/>
                </a:solidFill>
              </a:rPr>
              <a:t> </a:t>
            </a:r>
            <a:r>
              <a:rPr lang="en-US" sz="3200" dirty="0" smtClean="0">
                <a:solidFill>
                  <a:srgbClr val="00B0F0"/>
                </a:solidFill>
              </a:rPr>
              <a:t>                 </a:t>
            </a:r>
            <a:r>
              <a:rPr lang="en-US" sz="3200" dirty="0" smtClean="0">
                <a:solidFill>
                  <a:srgbClr val="002060"/>
                </a:solidFill>
              </a:rPr>
              <a:t>M</a:t>
            </a:r>
            <a:r>
              <a:rPr lang="en-US" sz="3200" dirty="0">
                <a:solidFill>
                  <a:srgbClr val="002060"/>
                </a:solidFill>
              </a:rPr>
              <a:t>⁺</a:t>
            </a:r>
            <a:r>
              <a:rPr lang="en-US" sz="3200" dirty="0" smtClean="0">
                <a:solidFill>
                  <a:srgbClr val="002060"/>
                </a:solidFill>
              </a:rPr>
              <a:t>=58                                         </a:t>
            </a:r>
            <a:r>
              <a:rPr lang="en-US" sz="3200" u="sng" dirty="0" smtClean="0">
                <a:solidFill>
                  <a:srgbClr val="00B0F0"/>
                </a:solidFill>
              </a:rPr>
              <a:t/>
            </a:r>
            <a:br>
              <a:rPr lang="en-US" sz="3200" u="sng" dirty="0" smtClean="0">
                <a:solidFill>
                  <a:srgbClr val="00B0F0"/>
                </a:solidFill>
              </a:rPr>
            </a:br>
            <a:r>
              <a:rPr lang="en-US" sz="3200" u="sng" dirty="0">
                <a:solidFill>
                  <a:srgbClr val="00B0F0"/>
                </a:solidFill>
              </a:rPr>
              <a:t/>
            </a:r>
            <a:br>
              <a:rPr lang="en-US" sz="3200" u="sng" dirty="0">
                <a:solidFill>
                  <a:srgbClr val="00B0F0"/>
                </a:solidFill>
              </a:rPr>
            </a:br>
            <a:r>
              <a:rPr lang="en-US" sz="3200" u="sng" dirty="0" smtClean="0">
                <a:solidFill>
                  <a:srgbClr val="00B0F0"/>
                </a:solidFill>
              </a:rPr>
              <a:t/>
            </a:r>
            <a:br>
              <a:rPr lang="en-US" sz="3200" u="sng" dirty="0" smtClean="0">
                <a:solidFill>
                  <a:srgbClr val="00B0F0"/>
                </a:solidFill>
              </a:rPr>
            </a:br>
            <a:endParaRPr lang="ar-IQ" sz="3200" u="sng" dirty="0">
              <a:solidFill>
                <a:srgbClr val="00B0F0"/>
              </a:solidFill>
            </a:endParaRPr>
          </a:p>
        </p:txBody>
      </p:sp>
    </p:spTree>
    <p:extLst>
      <p:ext uri="{BB962C8B-B14F-4D97-AF65-F5344CB8AC3E}">
        <p14:creationId xmlns:p14="http://schemas.microsoft.com/office/powerpoint/2010/main" val="35249967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332656"/>
            <a:ext cx="8784976" cy="6178698"/>
          </a:xfrm>
        </p:spPr>
        <p:txBody>
          <a:bodyPr>
            <a:normAutofit fontScale="90000"/>
          </a:bodyPr>
          <a:lstStyle/>
          <a:p>
            <a:pPr algn="l"/>
            <a:r>
              <a:rPr lang="en-US" sz="3200" dirty="0" smtClean="0"/>
              <a:t>Resolution</a:t>
            </a:r>
            <a:br>
              <a:rPr lang="en-US" sz="3200" dirty="0" smtClean="0"/>
            </a:br>
            <a:r>
              <a:rPr lang="en-US" sz="3200" dirty="0" smtClean="0">
                <a:solidFill>
                  <a:srgbClr val="FF0000"/>
                </a:solidFill>
              </a:rPr>
              <a:t>a measure of how well mass spectrometer separates ions of different mass.</a:t>
            </a:r>
            <a:br>
              <a:rPr lang="en-US" sz="3200" dirty="0" smtClean="0">
                <a:solidFill>
                  <a:srgbClr val="FF0000"/>
                </a:solidFill>
              </a:rPr>
            </a:br>
            <a:r>
              <a:rPr lang="en-US" sz="2400" dirty="0" smtClean="0"/>
              <a:t>҉</a:t>
            </a:r>
            <a:r>
              <a:rPr lang="en-US" sz="2400" dirty="0" smtClean="0">
                <a:solidFill>
                  <a:srgbClr val="00B0F0"/>
                </a:solidFill>
              </a:rPr>
              <a:t> low resolution: capable of distinguishing among ions of different nominal </a:t>
            </a:r>
            <a:r>
              <a:rPr lang="en-US" sz="2400" dirty="0" err="1" smtClean="0">
                <a:solidFill>
                  <a:srgbClr val="00B0F0"/>
                </a:solidFill>
              </a:rPr>
              <a:t>mass,i.e</a:t>
            </a:r>
            <a:r>
              <a:rPr lang="en-US" sz="2400" dirty="0" smtClean="0">
                <a:solidFill>
                  <a:srgbClr val="00B0F0"/>
                </a:solidFill>
              </a:rPr>
              <a:t>, different by at least one or more </a:t>
            </a:r>
            <a:r>
              <a:rPr lang="en-US" sz="2400" dirty="0" err="1" smtClean="0">
                <a:solidFill>
                  <a:srgbClr val="00B0F0"/>
                </a:solidFill>
              </a:rPr>
              <a:t>amu</a:t>
            </a:r>
            <a:r>
              <a:rPr lang="en-US" sz="2400" dirty="0" smtClean="0">
                <a:solidFill>
                  <a:srgbClr val="00B0F0"/>
                </a:solidFill>
              </a:rPr>
              <a:t>.</a:t>
            </a:r>
            <a:br>
              <a:rPr lang="en-US" sz="2400" dirty="0" smtClean="0">
                <a:solidFill>
                  <a:srgbClr val="00B0F0"/>
                </a:solidFill>
              </a:rPr>
            </a:br>
            <a:r>
              <a:rPr lang="en-US" sz="2400" dirty="0">
                <a:solidFill>
                  <a:srgbClr val="00B0F0"/>
                </a:solidFill>
              </a:rPr>
              <a:t/>
            </a:r>
            <a:br>
              <a:rPr lang="en-US" sz="2400" dirty="0">
                <a:solidFill>
                  <a:srgbClr val="00B0F0"/>
                </a:solidFill>
              </a:rPr>
            </a:br>
            <a:r>
              <a:rPr lang="en-US" sz="2400" dirty="0" smtClean="0"/>
              <a:t>҉ high resolution: capable of distinguishing among ions that differ     in mass by as little as 0.0001 </a:t>
            </a:r>
            <a:r>
              <a:rPr lang="en-US" sz="2400" dirty="0" err="1" smtClean="0"/>
              <a:t>amu</a:t>
            </a:r>
            <a:r>
              <a:rPr lang="en-US" sz="2400" dirty="0" smtClean="0"/>
              <a:t>.</a:t>
            </a:r>
            <a:br>
              <a:rPr lang="en-US" sz="2400" dirty="0" smtClean="0"/>
            </a:br>
            <a:r>
              <a:rPr lang="en-US" sz="2400" dirty="0"/>
              <a:t/>
            </a:r>
            <a:br>
              <a:rPr lang="en-US" sz="2400" dirty="0"/>
            </a:br>
            <a:r>
              <a:rPr lang="en-US" sz="2400" dirty="0" smtClean="0"/>
              <a:t> - for example:</a:t>
            </a:r>
            <a:br>
              <a:rPr lang="en-US" sz="2400" dirty="0" smtClean="0"/>
            </a:br>
            <a:r>
              <a:rPr lang="en-US" sz="2400" dirty="0" smtClean="0"/>
              <a:t>                       All have a nominal mass of 28 </a:t>
            </a:r>
            <a:r>
              <a:rPr lang="en-US" sz="2400" dirty="0" err="1" smtClean="0"/>
              <a:t>amu</a:t>
            </a:r>
            <a:r>
              <a:rPr lang="ar-IQ" sz="2400" dirty="0" smtClean="0"/>
              <a:t>     </a:t>
            </a:r>
            <a:r>
              <a:rPr lang="en-US" sz="2400" dirty="0" smtClean="0">
                <a:solidFill>
                  <a:srgbClr val="7030A0"/>
                </a:solidFill>
              </a:rPr>
              <a:t>CO, N</a:t>
            </a:r>
            <a:r>
              <a:rPr lang="en-US" sz="1800" dirty="0" smtClean="0">
                <a:solidFill>
                  <a:srgbClr val="7030A0"/>
                </a:solidFill>
              </a:rPr>
              <a:t>2</a:t>
            </a:r>
            <a:r>
              <a:rPr lang="en-US" sz="2400" dirty="0" smtClean="0">
                <a:solidFill>
                  <a:srgbClr val="7030A0"/>
                </a:solidFill>
              </a:rPr>
              <a:t>, CH</a:t>
            </a:r>
            <a:r>
              <a:rPr lang="en-US" sz="1300" dirty="0" smtClean="0">
                <a:solidFill>
                  <a:srgbClr val="7030A0"/>
                </a:solidFill>
              </a:rPr>
              <a:t>2</a:t>
            </a:r>
            <a:r>
              <a:rPr lang="en-US" sz="2400" dirty="0" smtClean="0">
                <a:solidFill>
                  <a:srgbClr val="7030A0"/>
                </a:solidFill>
              </a:rPr>
              <a:t>=CH</a:t>
            </a:r>
            <a:r>
              <a:rPr lang="en-US" sz="1300" dirty="0" smtClean="0">
                <a:solidFill>
                  <a:srgbClr val="7030A0"/>
                </a:solidFill>
              </a:rPr>
              <a:t>2</a:t>
            </a:r>
            <a:br>
              <a:rPr lang="en-US" sz="1300" dirty="0" smtClean="0">
                <a:solidFill>
                  <a:srgbClr val="7030A0"/>
                </a:solidFill>
              </a:rPr>
            </a:br>
            <a:r>
              <a:rPr lang="en-US" sz="1300" dirty="0" smtClean="0"/>
              <a:t/>
            </a:r>
            <a:br>
              <a:rPr lang="en-US" sz="1300" dirty="0" smtClean="0"/>
            </a:br>
            <a:r>
              <a:rPr lang="en-US" sz="2400" dirty="0" smtClean="0"/>
              <a:t>  high resolution MS can distinguish these molecules.</a:t>
            </a:r>
            <a:br>
              <a:rPr lang="en-US" sz="2400" dirty="0" smtClean="0"/>
            </a:br>
            <a:r>
              <a:rPr lang="en-US" sz="2400" dirty="0" smtClean="0"/>
              <a:t/>
            </a:r>
            <a:br>
              <a:rPr lang="en-US" sz="2400" dirty="0" smtClean="0"/>
            </a:br>
            <a:r>
              <a:rPr lang="ar-IQ" sz="2400" dirty="0" smtClean="0"/>
              <a:t> </a:t>
            </a:r>
            <a:r>
              <a:rPr lang="en-US" sz="2400" dirty="0" smtClean="0"/>
              <a:t>        CO                        27.9949  </a:t>
            </a:r>
            <a:r>
              <a:rPr lang="en-US" sz="2400" dirty="0" err="1" smtClean="0"/>
              <a:t>amu</a:t>
            </a:r>
            <a:r>
              <a:rPr lang="en-US" sz="2400" dirty="0" smtClean="0"/>
              <a:t/>
            </a:r>
            <a:br>
              <a:rPr lang="en-US" sz="2400" dirty="0" smtClean="0"/>
            </a:br>
            <a:r>
              <a:rPr lang="en-US" sz="2400" dirty="0"/>
              <a:t> </a:t>
            </a:r>
            <a:r>
              <a:rPr lang="en-US" sz="2400" dirty="0" smtClean="0"/>
              <a:t>       N</a:t>
            </a:r>
            <a:r>
              <a:rPr lang="en-US" sz="1600" dirty="0" smtClean="0"/>
              <a:t>2</a:t>
            </a:r>
            <a:r>
              <a:rPr lang="en-US" sz="2400" dirty="0" smtClean="0"/>
              <a:t>                         28.0061  </a:t>
            </a:r>
            <a:r>
              <a:rPr lang="en-US" sz="2400" dirty="0" err="1" smtClean="0"/>
              <a:t>amu</a:t>
            </a:r>
            <a:r>
              <a:rPr lang="en-US" sz="2400" dirty="0" smtClean="0"/>
              <a:t/>
            </a:r>
            <a:br>
              <a:rPr lang="en-US" sz="2400" dirty="0" smtClean="0"/>
            </a:br>
            <a:r>
              <a:rPr lang="en-US" sz="2400" dirty="0"/>
              <a:t> </a:t>
            </a:r>
            <a:r>
              <a:rPr lang="en-US" sz="2400" dirty="0" smtClean="0"/>
              <a:t>       CH</a:t>
            </a:r>
            <a:r>
              <a:rPr lang="en-US" sz="1800" dirty="0" smtClean="0"/>
              <a:t>2</a:t>
            </a:r>
            <a:r>
              <a:rPr lang="en-US" sz="2400" dirty="0" smtClean="0"/>
              <a:t>=CH</a:t>
            </a:r>
            <a:r>
              <a:rPr lang="en-US" sz="1600" dirty="0" smtClean="0"/>
              <a:t>2</a:t>
            </a:r>
            <a:r>
              <a:rPr lang="en-US" sz="2400" dirty="0" smtClean="0"/>
              <a:t>              28.0314  </a:t>
            </a:r>
            <a:r>
              <a:rPr lang="en-US" sz="2400" dirty="0" err="1" smtClean="0"/>
              <a:t>amu</a:t>
            </a:r>
            <a:r>
              <a:rPr lang="ar-IQ" sz="2400" dirty="0" smtClean="0"/>
              <a:t> </a:t>
            </a:r>
            <a:endParaRPr lang="ar-IQ" sz="2400" dirty="0">
              <a:solidFill>
                <a:srgbClr val="00B0F0"/>
              </a:solidFill>
            </a:endParaRPr>
          </a:p>
        </p:txBody>
      </p:sp>
      <p:sp>
        <p:nvSpPr>
          <p:cNvPr id="3" name="سهم إلى اليمين 2"/>
          <p:cNvSpPr/>
          <p:nvPr/>
        </p:nvSpPr>
        <p:spPr>
          <a:xfrm>
            <a:off x="2346895" y="4149080"/>
            <a:ext cx="1080120" cy="3738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Tree>
    <p:extLst>
      <p:ext uri="{BB962C8B-B14F-4D97-AF65-F5344CB8AC3E}">
        <p14:creationId xmlns:p14="http://schemas.microsoft.com/office/powerpoint/2010/main" val="25710732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274638"/>
            <a:ext cx="8964488" cy="6322714"/>
          </a:xfrm>
        </p:spPr>
        <p:txBody>
          <a:bodyPr>
            <a:normAutofit/>
          </a:bodyPr>
          <a:lstStyle/>
          <a:p>
            <a:pPr algn="l"/>
            <a:r>
              <a:rPr lang="en-US" sz="3200" dirty="0" smtClean="0">
                <a:solidFill>
                  <a:srgbClr val="FF0000"/>
                </a:solidFill>
              </a:rPr>
              <a:t>Fragmentation pathways:</a:t>
            </a:r>
            <a:r>
              <a:rPr lang="en-US" sz="3200" dirty="0" smtClean="0"/>
              <a:t/>
            </a:r>
            <a:br>
              <a:rPr lang="en-US" sz="3200" dirty="0" smtClean="0"/>
            </a:br>
            <a:r>
              <a:rPr lang="en-US" sz="3200" dirty="0" smtClean="0"/>
              <a:t>- structural information is available from analysis of fragments formed by bond cleavages in molecular ion, M⁺ .                                                                                - in general, M⁺ will fragment so as to form the </a:t>
            </a:r>
            <a:r>
              <a:rPr lang="en-US" sz="3200" u="sng" dirty="0" smtClean="0"/>
              <a:t>most stable cationic</a:t>
            </a:r>
            <a:r>
              <a:rPr lang="en-US" sz="3200" dirty="0" smtClean="0"/>
              <a:t> fragment (carbocation)</a:t>
            </a:r>
            <a:br>
              <a:rPr lang="en-US" sz="3200" dirty="0" smtClean="0"/>
            </a:br>
            <a:r>
              <a:rPr lang="en-US" sz="3200" dirty="0" smtClean="0"/>
              <a:t>- in some cases, M⁺ peak is </a:t>
            </a:r>
            <a:r>
              <a:rPr lang="en-US" sz="3200" u="sng" dirty="0" smtClean="0"/>
              <a:t>very small or absent</a:t>
            </a:r>
            <a:r>
              <a:rPr lang="en-US" sz="3200" dirty="0" smtClean="0"/>
              <a:t>.</a:t>
            </a:r>
            <a:br>
              <a:rPr lang="en-US" sz="3200" dirty="0" smtClean="0"/>
            </a:br>
            <a:r>
              <a:rPr lang="en-US" sz="3200" dirty="0" smtClean="0"/>
              <a:t>                                     </a:t>
            </a:r>
            <a:endParaRPr lang="ar-IQ" sz="3200" dirty="0"/>
          </a:p>
        </p:txBody>
      </p:sp>
    </p:spTree>
    <p:extLst>
      <p:ext uri="{BB962C8B-B14F-4D97-AF65-F5344CB8AC3E}">
        <p14:creationId xmlns:p14="http://schemas.microsoft.com/office/powerpoint/2010/main" val="16120641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620688"/>
            <a:ext cx="8229600" cy="5832648"/>
          </a:xfrm>
        </p:spPr>
        <p:txBody>
          <a:bodyPr>
            <a:normAutofit/>
          </a:bodyPr>
          <a:lstStyle/>
          <a:p>
            <a:pPr algn="l"/>
            <a:r>
              <a:rPr lang="en-US" sz="2800" dirty="0" smtClean="0"/>
              <a:t>* </a:t>
            </a:r>
            <a:r>
              <a:rPr lang="en-US" sz="2800" dirty="0" smtClean="0">
                <a:solidFill>
                  <a:srgbClr val="FF0000"/>
                </a:solidFill>
              </a:rPr>
              <a:t> (MS) </a:t>
            </a:r>
            <a:r>
              <a:rPr lang="en-US" sz="2800" dirty="0">
                <a:solidFill>
                  <a:srgbClr val="FF0000"/>
                </a:solidFill>
              </a:rPr>
              <a:t>i</a:t>
            </a:r>
            <a:r>
              <a:rPr lang="en-US" sz="2800" dirty="0" smtClean="0">
                <a:solidFill>
                  <a:srgbClr val="FF0000"/>
                </a:solidFill>
              </a:rPr>
              <a:t>s super potent technique</a:t>
            </a:r>
            <a:br>
              <a:rPr lang="en-US" sz="2800" dirty="0" smtClean="0">
                <a:solidFill>
                  <a:srgbClr val="FF0000"/>
                </a:solidFill>
              </a:rPr>
            </a:br>
            <a:r>
              <a:rPr lang="en-US" sz="2800" dirty="0" smtClean="0">
                <a:solidFill>
                  <a:srgbClr val="FF0000"/>
                </a:solidFill>
              </a:rPr>
              <a:t>- To give </a:t>
            </a:r>
            <a:r>
              <a:rPr lang="en-US" sz="2800" dirty="0" err="1" smtClean="0">
                <a:solidFill>
                  <a:srgbClr val="FF0000"/>
                </a:solidFill>
              </a:rPr>
              <a:t>M.Wt</a:t>
            </a:r>
            <a:r>
              <a:rPr lang="en-US" sz="2800" dirty="0" smtClean="0">
                <a:solidFill>
                  <a:srgbClr val="FF0000"/>
                </a:solidFill>
              </a:rPr>
              <a:t/>
            </a:r>
            <a:br>
              <a:rPr lang="en-US" sz="2800" dirty="0" smtClean="0">
                <a:solidFill>
                  <a:srgbClr val="FF0000"/>
                </a:solidFill>
              </a:rPr>
            </a:br>
            <a:r>
              <a:rPr lang="en-US" sz="2800" dirty="0" smtClean="0">
                <a:solidFill>
                  <a:srgbClr val="FF0000"/>
                </a:solidFill>
              </a:rPr>
              <a:t>-molecular formula (HRMS)</a:t>
            </a:r>
            <a:br>
              <a:rPr lang="en-US" sz="2800" dirty="0" smtClean="0">
                <a:solidFill>
                  <a:srgbClr val="FF0000"/>
                </a:solidFill>
              </a:rPr>
            </a:br>
            <a:r>
              <a:rPr lang="en-US" sz="2800" dirty="0" smtClean="0">
                <a:solidFill>
                  <a:srgbClr val="FF0000"/>
                </a:solidFill>
              </a:rPr>
              <a:t>- Elements represent</a:t>
            </a:r>
            <a:br>
              <a:rPr lang="en-US" sz="2800" dirty="0" smtClean="0">
                <a:solidFill>
                  <a:srgbClr val="FF0000"/>
                </a:solidFill>
              </a:rPr>
            </a:br>
            <a:r>
              <a:rPr lang="en-US" sz="2800" dirty="0" smtClean="0">
                <a:solidFill>
                  <a:srgbClr val="FF0000"/>
                </a:solidFill>
              </a:rPr>
              <a:t>- structural information (fragmentation pattern)</a:t>
            </a:r>
            <a:br>
              <a:rPr lang="en-US" sz="2800" dirty="0" smtClean="0">
                <a:solidFill>
                  <a:srgbClr val="FF0000"/>
                </a:solidFill>
              </a:rPr>
            </a:br>
            <a:r>
              <a:rPr lang="en-US" sz="2800" dirty="0">
                <a:solidFill>
                  <a:srgbClr val="FF0000"/>
                </a:solidFill>
              </a:rPr>
              <a:t/>
            </a:r>
            <a:br>
              <a:rPr lang="en-US" sz="2800" dirty="0">
                <a:solidFill>
                  <a:srgbClr val="FF0000"/>
                </a:solidFill>
              </a:rPr>
            </a:br>
            <a:endParaRPr lang="ar-IQ" sz="2800" dirty="0">
              <a:solidFill>
                <a:srgbClr val="FF0000"/>
              </a:solidFill>
            </a:endParaRPr>
          </a:p>
        </p:txBody>
      </p:sp>
    </p:spTree>
    <p:extLst>
      <p:ext uri="{BB962C8B-B14F-4D97-AF65-F5344CB8AC3E}">
        <p14:creationId xmlns:p14="http://schemas.microsoft.com/office/powerpoint/2010/main" val="14004896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rmAutofit/>
          </a:bodyPr>
          <a:lstStyle/>
          <a:p>
            <a:endParaRPr lang="ar-IQ" sz="3200" dirty="0"/>
          </a:p>
        </p:txBody>
      </p:sp>
      <p:pic>
        <p:nvPicPr>
          <p:cNvPr id="133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32656"/>
            <a:ext cx="7992887" cy="62929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47594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260648"/>
            <a:ext cx="8229600" cy="6408712"/>
          </a:xfrm>
        </p:spPr>
        <p:txBody>
          <a:bodyPr>
            <a:normAutofit fontScale="90000"/>
          </a:bodyPr>
          <a:lstStyle/>
          <a:p>
            <a:pPr algn="l"/>
            <a:r>
              <a:rPr lang="en-US" sz="3200" dirty="0" smtClean="0"/>
              <a:t>The </a:t>
            </a:r>
            <a:r>
              <a:rPr lang="en-US" sz="3200" dirty="0" smtClean="0">
                <a:solidFill>
                  <a:srgbClr val="00B050"/>
                </a:solidFill>
              </a:rPr>
              <a:t>most common mode of fragmentation </a:t>
            </a:r>
            <a:r>
              <a:rPr lang="en-US" sz="3200" dirty="0" smtClean="0"/>
              <a:t>involves </a:t>
            </a:r>
            <a:r>
              <a:rPr lang="en-US" sz="3200" u="sng" dirty="0" smtClean="0"/>
              <a:t>the cleavage one bond</a:t>
            </a:r>
            <a:r>
              <a:rPr lang="en-US" sz="3200" dirty="0" smtClean="0"/>
              <a:t>, in this process , the odd-electron M⁺ yields an odd-electron neutral fragment and an even-electron fragment ion.</a:t>
            </a:r>
            <a:br>
              <a:rPr lang="en-US" sz="3200" dirty="0" smtClean="0"/>
            </a:br>
            <a:r>
              <a:rPr lang="en-US" sz="3200" dirty="0" smtClean="0"/>
              <a:t>The neutral fragment that is lost is a radical, and the ionic fragment is of the carbocation type.</a:t>
            </a:r>
            <a:br>
              <a:rPr lang="en-US" sz="3200" dirty="0" smtClean="0"/>
            </a:br>
            <a:r>
              <a:rPr lang="en-US" sz="3200" dirty="0" smtClean="0">
                <a:solidFill>
                  <a:srgbClr val="FF0000"/>
                </a:solidFill>
              </a:rPr>
              <a:t>Cleavages which lead to formation of more stable carbocation are favored. </a:t>
            </a:r>
            <a:r>
              <a:rPr lang="en-US" sz="3200" dirty="0" err="1" smtClean="0">
                <a:solidFill>
                  <a:srgbClr val="FF0000"/>
                </a:solidFill>
              </a:rPr>
              <a:t>thus,ease</a:t>
            </a:r>
            <a:r>
              <a:rPr lang="en-US" sz="3200" dirty="0" smtClean="0">
                <a:solidFill>
                  <a:srgbClr val="FF0000"/>
                </a:solidFill>
              </a:rPr>
              <a:t> of fragmentation to form ions increases in the order.</a:t>
            </a:r>
            <a:br>
              <a:rPr lang="en-US" sz="3200" dirty="0" smtClean="0">
                <a:solidFill>
                  <a:srgbClr val="FF0000"/>
                </a:solidFill>
              </a:rPr>
            </a:br>
            <a:r>
              <a:rPr lang="en-US" sz="3200" dirty="0" smtClean="0"/>
              <a:t> </a:t>
            </a:r>
            <a:br>
              <a:rPr lang="en-US" sz="3200" dirty="0" smtClean="0"/>
            </a:br>
            <a:endParaRPr lang="ar-IQ" sz="3200" dirty="0"/>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5202843"/>
            <a:ext cx="6120680" cy="1656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38511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034682"/>
          </a:xfrm>
        </p:spPr>
        <p:txBody>
          <a:bodyPr>
            <a:normAutofit/>
          </a:bodyPr>
          <a:lstStyle/>
          <a:p>
            <a:endParaRPr lang="ar-IQ" sz="3200" dirty="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980728"/>
            <a:ext cx="5040559" cy="460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10162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034682"/>
          </a:xfrm>
        </p:spPr>
        <p:txBody>
          <a:bodyPr>
            <a:normAutofit/>
          </a:bodyPr>
          <a:lstStyle/>
          <a:p>
            <a:pPr algn="l"/>
            <a:r>
              <a:rPr lang="en-US" sz="2800" dirty="0" smtClean="0">
                <a:solidFill>
                  <a:srgbClr val="FF0000"/>
                </a:solidFill>
              </a:rPr>
              <a:t>When cleavage of </a:t>
            </a:r>
            <a:r>
              <a:rPr lang="en-US" sz="2800" u="sng" dirty="0" smtClean="0">
                <a:solidFill>
                  <a:srgbClr val="FF0000"/>
                </a:solidFill>
              </a:rPr>
              <a:t>2 bonds</a:t>
            </a:r>
            <a:r>
              <a:rPr lang="en-US" sz="2800" dirty="0" smtClean="0">
                <a:solidFill>
                  <a:srgbClr val="FF0000"/>
                </a:solidFill>
              </a:rPr>
              <a:t>(most important type)</a:t>
            </a:r>
            <a:br>
              <a:rPr lang="en-US" sz="2800" dirty="0" smtClean="0">
                <a:solidFill>
                  <a:srgbClr val="FF0000"/>
                </a:solidFill>
              </a:rPr>
            </a:br>
            <a:r>
              <a:rPr lang="en-US" sz="2800" dirty="0" smtClean="0"/>
              <a:t>odd-electron molecular ion (M⁺) yields an odd-electron fragment ion and an </a:t>
            </a:r>
            <a:r>
              <a:rPr lang="en-US" sz="2800" dirty="0" smtClean="0"/>
              <a:t>even- electron </a:t>
            </a:r>
            <a:r>
              <a:rPr lang="en-US" sz="2800" dirty="0" smtClean="0"/>
              <a:t>neutral fragment, usually a small molecule of some </a:t>
            </a:r>
            <a:r>
              <a:rPr lang="en-US" sz="2800" dirty="0" smtClean="0"/>
              <a:t>type ,for </a:t>
            </a:r>
            <a:r>
              <a:rPr lang="en-US" sz="2800" dirty="0" smtClean="0"/>
              <a:t>example:</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endParaRPr lang="ar-IQ" sz="2800" dirty="0"/>
          </a:p>
        </p:txBody>
      </p:sp>
      <p:pic>
        <p:nvPicPr>
          <p:cNvPr id="1638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2780928"/>
            <a:ext cx="6972300" cy="3247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049356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466730"/>
          </a:xfrm>
        </p:spPr>
        <p:txBody>
          <a:bodyPr>
            <a:normAutofit fontScale="90000"/>
          </a:bodyPr>
          <a:lstStyle/>
          <a:p>
            <a:pPr algn="l"/>
            <a:r>
              <a:rPr lang="en-US" sz="2800" dirty="0" smtClean="0"/>
              <a:t>The mass spectrometer performs 3 essential functions:</a:t>
            </a:r>
            <a:br>
              <a:rPr lang="en-US" sz="2800" dirty="0" smtClean="0"/>
            </a:br>
            <a:r>
              <a:rPr lang="en-US" sz="2800" dirty="0" smtClean="0">
                <a:solidFill>
                  <a:srgbClr val="FF0000"/>
                </a:solidFill>
              </a:rPr>
              <a:t>1</a:t>
            </a:r>
            <a:r>
              <a:rPr lang="en-US" sz="2800" baseline="30000" dirty="0" smtClean="0">
                <a:solidFill>
                  <a:srgbClr val="FF0000"/>
                </a:solidFill>
              </a:rPr>
              <a:t>st</a:t>
            </a:r>
            <a:r>
              <a:rPr lang="en-US" sz="2800" dirty="0" smtClean="0">
                <a:solidFill>
                  <a:srgbClr val="FF0000"/>
                </a:solidFill>
              </a:rPr>
              <a:t>  it subjects molecules to bombardment by stream of high energy electrons, converting some of molecules to ions which accelerated in an electric field.</a:t>
            </a:r>
            <a:br>
              <a:rPr lang="en-US" sz="2800" dirty="0" smtClean="0">
                <a:solidFill>
                  <a:srgbClr val="FF0000"/>
                </a:solidFill>
              </a:rPr>
            </a:br>
            <a:r>
              <a:rPr lang="en-US" sz="2800" dirty="0">
                <a:solidFill>
                  <a:srgbClr val="FF0000"/>
                </a:solidFill>
              </a:rPr>
              <a:t/>
            </a:r>
            <a:br>
              <a:rPr lang="en-US" sz="2800" dirty="0">
                <a:solidFill>
                  <a:srgbClr val="FF0000"/>
                </a:solidFill>
              </a:rPr>
            </a:br>
            <a:r>
              <a:rPr lang="en-US" sz="2800" dirty="0" smtClean="0">
                <a:solidFill>
                  <a:srgbClr val="FF0000"/>
                </a:solidFill>
              </a:rPr>
              <a:t>2</a:t>
            </a:r>
            <a:r>
              <a:rPr lang="en-US" sz="2800" baseline="30000" dirty="0" smtClean="0">
                <a:solidFill>
                  <a:srgbClr val="FF0000"/>
                </a:solidFill>
              </a:rPr>
              <a:t>nd</a:t>
            </a:r>
            <a:r>
              <a:rPr lang="en-US" sz="2800" dirty="0" smtClean="0">
                <a:solidFill>
                  <a:srgbClr val="FF0000"/>
                </a:solidFill>
              </a:rPr>
              <a:t> ,the accelerated ions are separated according to their m/z ratio in a magnetic or electric field.</a:t>
            </a:r>
            <a:br>
              <a:rPr lang="en-US" sz="2800" dirty="0" smtClean="0">
                <a:solidFill>
                  <a:srgbClr val="FF0000"/>
                </a:solidFill>
              </a:rPr>
            </a:br>
            <a:r>
              <a:rPr lang="en-US" sz="2800" dirty="0" smtClean="0">
                <a:solidFill>
                  <a:srgbClr val="FF0000"/>
                </a:solidFill>
              </a:rPr>
              <a:t>Finally, the ions that have a particular m/z ratio are detected ,amplified and recorder then give mass spectrum</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a:solidFill>
                  <a:srgbClr val="FF0000"/>
                </a:solidFill>
              </a:rPr>
              <a:t/>
            </a:r>
            <a:br>
              <a:rPr lang="en-US" sz="2800" dirty="0">
                <a:solidFill>
                  <a:srgbClr val="FF0000"/>
                </a:solidFill>
              </a:rPr>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endParaRPr lang="ar-IQ" sz="2800" dirty="0"/>
          </a:p>
        </p:txBody>
      </p:sp>
      <p:pic>
        <p:nvPicPr>
          <p:cNvPr id="1946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3861048"/>
            <a:ext cx="7972425" cy="2524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36509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332656"/>
            <a:ext cx="8517632" cy="6120680"/>
          </a:xfrm>
        </p:spPr>
        <p:txBody>
          <a:bodyPr>
            <a:normAutofit/>
          </a:bodyPr>
          <a:lstStyle/>
          <a:p>
            <a:pPr algn="l"/>
            <a:r>
              <a:rPr lang="en-US" sz="2800" dirty="0" smtClean="0"/>
              <a:t>Basic principle:</a:t>
            </a:r>
            <a:br>
              <a:rPr lang="en-US" sz="2800" dirty="0" smtClean="0"/>
            </a:br>
            <a:r>
              <a:rPr lang="en-US" sz="2800" dirty="0" smtClean="0"/>
              <a:t>a charged particles moving in a magnetic field</a:t>
            </a:r>
            <a:br>
              <a:rPr lang="en-US" sz="2800" dirty="0" smtClean="0"/>
            </a:br>
            <a:r>
              <a:rPr lang="en-US" sz="2800" dirty="0"/>
              <a:t/>
            </a:r>
            <a:br>
              <a:rPr lang="en-US" sz="2800" dirty="0"/>
            </a:br>
            <a:r>
              <a:rPr lang="en-US" sz="2800" dirty="0" smtClean="0"/>
              <a:t> </a:t>
            </a:r>
            <a:br>
              <a:rPr lang="en-US" sz="2800" dirty="0" smtClean="0"/>
            </a:br>
            <a:r>
              <a:rPr lang="ar-IQ" sz="2800" dirty="0" smtClean="0"/>
              <a:t/>
            </a:r>
            <a:br>
              <a:rPr lang="ar-IQ" sz="2800" dirty="0" smtClean="0"/>
            </a:br>
            <a:r>
              <a:rPr lang="ar-IQ" sz="2800" dirty="0"/>
              <a:t/>
            </a:r>
            <a:br>
              <a:rPr lang="ar-IQ" sz="2800" dirty="0"/>
            </a:br>
            <a:r>
              <a:rPr lang="ar-IQ" sz="2800" dirty="0" smtClean="0"/>
              <a:t/>
            </a:r>
            <a:br>
              <a:rPr lang="ar-IQ" sz="2800" dirty="0" smtClean="0"/>
            </a:br>
            <a:r>
              <a:rPr lang="ar-IQ" sz="2800" dirty="0"/>
              <a:t/>
            </a:r>
            <a:br>
              <a:rPr lang="ar-IQ" sz="2800" dirty="0"/>
            </a:br>
            <a:r>
              <a:rPr lang="ar-IQ" sz="2800" dirty="0" smtClean="0"/>
              <a:t/>
            </a:r>
            <a:br>
              <a:rPr lang="ar-IQ" sz="2800" dirty="0" smtClean="0"/>
            </a:br>
            <a:r>
              <a:rPr lang="ar-IQ" sz="2800" dirty="0"/>
              <a:t/>
            </a:r>
            <a:br>
              <a:rPr lang="ar-IQ" sz="2800" dirty="0"/>
            </a:br>
            <a:r>
              <a:rPr lang="ar-IQ" sz="2800" dirty="0" smtClean="0"/>
              <a:t/>
            </a:r>
            <a:br>
              <a:rPr lang="ar-IQ" sz="2800" dirty="0" smtClean="0"/>
            </a:br>
            <a:r>
              <a:rPr lang="en-US" sz="2800" dirty="0" smtClean="0">
                <a:solidFill>
                  <a:srgbClr val="FF0000"/>
                </a:solidFill>
              </a:rPr>
              <a:t>*degree of deflection depends on mass/charge </a:t>
            </a:r>
            <a:br>
              <a:rPr lang="en-US" sz="2800" dirty="0" smtClean="0">
                <a:solidFill>
                  <a:srgbClr val="FF0000"/>
                </a:solidFill>
              </a:rPr>
            </a:br>
            <a:r>
              <a:rPr lang="ar-IQ" sz="2800" dirty="0" smtClean="0">
                <a:solidFill>
                  <a:srgbClr val="FF0000"/>
                </a:solidFill>
              </a:rPr>
              <a:t> </a:t>
            </a:r>
            <a:r>
              <a:rPr lang="en-US" sz="2800" dirty="0" smtClean="0">
                <a:solidFill>
                  <a:srgbClr val="FF0000"/>
                </a:solidFill>
              </a:rPr>
              <a:t>       deflected less</a:t>
            </a:r>
            <a:r>
              <a:rPr lang="ar-IQ" sz="2800" dirty="0" smtClean="0">
                <a:solidFill>
                  <a:srgbClr val="FF0000"/>
                </a:solidFill>
              </a:rPr>
              <a:t>    </a:t>
            </a:r>
            <a:r>
              <a:rPr lang="en-US" sz="2800" dirty="0" smtClean="0">
                <a:solidFill>
                  <a:srgbClr val="FF0000"/>
                </a:solidFill>
              </a:rPr>
              <a:t>- heavier molecule   </a:t>
            </a:r>
            <a:r>
              <a:rPr lang="ar-IQ" sz="2800" dirty="0"/>
              <a:t/>
            </a:r>
            <a:br>
              <a:rPr lang="ar-IQ" sz="2800" dirty="0"/>
            </a:br>
            <a:r>
              <a:rPr lang="en-US" sz="2800" dirty="0" smtClean="0"/>
              <a:t>more charged     = deflected more </a:t>
            </a:r>
            <a:r>
              <a:rPr lang="ar-IQ" sz="2800" dirty="0" smtClean="0"/>
              <a:t>-</a:t>
            </a:r>
            <a:endParaRPr lang="ar-IQ" sz="2800"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772816"/>
            <a:ext cx="6120680" cy="331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4" name="رابط كسهم مستقيم 3"/>
          <p:cNvCxnSpPr/>
          <p:nvPr/>
        </p:nvCxnSpPr>
        <p:spPr>
          <a:xfrm>
            <a:off x="3023828" y="5805264"/>
            <a:ext cx="86409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45923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332656"/>
            <a:ext cx="8856984" cy="6192688"/>
          </a:xfrm>
        </p:spPr>
        <p:txBody>
          <a:bodyPr>
            <a:normAutofit/>
          </a:bodyPr>
          <a:lstStyle/>
          <a:p>
            <a:pPr algn="l"/>
            <a:r>
              <a:rPr lang="en-US" sz="3200" dirty="0" smtClean="0">
                <a:solidFill>
                  <a:srgbClr val="FF0000"/>
                </a:solidFill>
              </a:rPr>
              <a:t>Electron Ionization (EIMS): </a:t>
            </a:r>
            <a:r>
              <a:rPr lang="en-US" sz="3200" dirty="0" smtClean="0"/>
              <a:t/>
            </a:r>
            <a:br>
              <a:rPr lang="en-US" sz="3200" dirty="0" smtClean="0"/>
            </a:br>
            <a:r>
              <a:rPr lang="en-US" sz="3200" dirty="0"/>
              <a:t> </a:t>
            </a:r>
            <a:r>
              <a:rPr lang="en-US" sz="3200" dirty="0" smtClean="0"/>
              <a:t>the basic </a:t>
            </a:r>
            <a:r>
              <a:rPr lang="en-US" sz="3200" smtClean="0"/>
              <a:t>idea , use one electron </a:t>
            </a:r>
            <a:r>
              <a:rPr lang="en-US" sz="3200" dirty="0" smtClean="0"/>
              <a:t>to ionized the molecule </a:t>
            </a:r>
            <a:br>
              <a:rPr lang="en-US" sz="3200" dirty="0" smtClean="0"/>
            </a:br>
            <a:r>
              <a:rPr lang="en-US" sz="3200" dirty="0" smtClean="0"/>
              <a:t>M + eˉ → M⁺    +2eˉ  </a:t>
            </a:r>
            <a:br>
              <a:rPr lang="en-US" sz="3200" dirty="0" smtClean="0"/>
            </a:br>
            <a:r>
              <a:rPr lang="en-US" sz="3200" dirty="0"/>
              <a:t/>
            </a:r>
            <a:br>
              <a:rPr lang="en-US" sz="3200" dirty="0"/>
            </a:br>
            <a:r>
              <a:rPr lang="ar-IQ" sz="3200" dirty="0"/>
              <a:t/>
            </a:r>
            <a:br>
              <a:rPr lang="ar-IQ" sz="3200" dirty="0"/>
            </a:br>
            <a:r>
              <a:rPr lang="en-US" sz="3200" dirty="0" smtClean="0"/>
              <a:t>- if you take CH</a:t>
            </a:r>
            <a:r>
              <a:rPr lang="en-US" sz="2000" dirty="0" smtClean="0"/>
              <a:t>4</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smtClean="0"/>
              <a:t> </a:t>
            </a:r>
            <a:br>
              <a:rPr lang="en-US" sz="2000" dirty="0" smtClean="0"/>
            </a:br>
            <a:r>
              <a:rPr lang="en-US" sz="2000" dirty="0"/>
              <a:t/>
            </a:r>
            <a:br>
              <a:rPr lang="en-US" sz="2000" dirty="0"/>
            </a:br>
            <a:endParaRPr lang="ar-IQ" sz="3200" dirty="0"/>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61048" y="3573016"/>
            <a:ext cx="41148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4797152"/>
            <a:ext cx="6200775" cy="178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17068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94722"/>
          </a:xfrm>
        </p:spPr>
        <p:txBody>
          <a:bodyPr>
            <a:normAutofit/>
          </a:bodyPr>
          <a:lstStyle/>
          <a:p>
            <a:endParaRPr lang="ar-IQ" sz="2800"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2204864"/>
            <a:ext cx="6552728" cy="2773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9487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116632"/>
            <a:ext cx="8784976" cy="6624736"/>
          </a:xfrm>
        </p:spPr>
        <p:txBody>
          <a:bodyPr>
            <a:normAutofit/>
          </a:bodyPr>
          <a:lstStyle/>
          <a:p>
            <a:endParaRPr lang="ar-IQ" sz="2800"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2050" y="1952625"/>
            <a:ext cx="6819900" cy="295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3938" y="1514475"/>
            <a:ext cx="7096125" cy="382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6507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507288" cy="6466730"/>
          </a:xfrm>
        </p:spPr>
        <p:txBody>
          <a:bodyPr>
            <a:normAutofit/>
          </a:bodyPr>
          <a:lstStyle/>
          <a:p>
            <a:r>
              <a:rPr lang="en-US" sz="2800" dirty="0"/>
              <a:t>Probably the most useful information you should be able to obtain from a MS spectrum is the molecular weight of the sample.</a:t>
            </a:r>
            <a:br>
              <a:rPr lang="en-US" sz="2800" dirty="0"/>
            </a:br>
            <a:r>
              <a:rPr lang="en-US" sz="2800" dirty="0"/>
              <a:t>•  This will often be the heaviest ion observed from the </a:t>
            </a:r>
            <a:r>
              <a:rPr lang="ar-IQ" sz="2800" dirty="0" smtClean="0"/>
              <a:t/>
            </a:r>
            <a:br>
              <a:rPr lang="ar-IQ" sz="2800" dirty="0" smtClean="0"/>
            </a:br>
            <a:r>
              <a:rPr lang="en-US" sz="2800" dirty="0" smtClean="0"/>
              <a:t>sample </a:t>
            </a:r>
            <a:r>
              <a:rPr lang="en-US" sz="2800" dirty="0"/>
              <a:t>provided this ion is stable enough to be </a:t>
            </a:r>
            <a:r>
              <a:rPr lang="en-US" sz="2800" dirty="0" smtClean="0"/>
              <a:t>observed</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endParaRPr lang="ar-IQ" sz="28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3501008"/>
            <a:ext cx="7488832" cy="2868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77738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1520" y="274638"/>
            <a:ext cx="8435280" cy="6394722"/>
          </a:xfrm>
        </p:spPr>
        <p:txBody>
          <a:bodyPr>
            <a:normAutofit/>
          </a:bodyPr>
          <a:lstStyle/>
          <a:p>
            <a:pPr algn="l"/>
            <a:r>
              <a:rPr lang="en-US" sz="3200" dirty="0" smtClean="0"/>
              <a:t>methane</a:t>
            </a:r>
            <a:endParaRPr lang="ar-IQ" sz="3200"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0836696" cy="686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27204870"/>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2758</TotalTime>
  <Words>834</Words>
  <Application>Microsoft Office PowerPoint</Application>
  <PresentationFormat>On-screen Show (4:3)</PresentationFormat>
  <Paragraphs>17</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Times New Roman</vt:lpstr>
      <vt:lpstr>نسق Office</vt:lpstr>
      <vt:lpstr>Advanced pharmaceutical analysis lect. 1 5-stage  Mass spectrometry</vt:lpstr>
      <vt:lpstr>*  (MS) is super potent technique - To give M.Wt -molecular formula (HRMS) - Elements represent - structural information (fragmentation pattern)  </vt:lpstr>
      <vt:lpstr>The mass spectrometer performs 3 essential functions: 1st  it subjects molecules to bombardment by stream of high energy electrons, converting some of molecules to ions which accelerated in an electric field.  2nd ,the accelerated ions are separated according to their m/z ratio in a magnetic or electric field. Finally, the ions that have a particular m/z ratio are detected ,amplified and recorder then give mass spectrum       </vt:lpstr>
      <vt:lpstr>Basic principle: a charged particles moving in a magnetic field           *degree of deflection depends on mass/charge          deflected less    - heavier molecule    more charged     = deflected more -</vt:lpstr>
      <vt:lpstr>Electron Ionization (EIMS):   the basic idea , use one electron to ionized the molecule  M + eˉ → M⁺    +2eˉ     - if you take CH4        </vt:lpstr>
      <vt:lpstr>PowerPoint Presentation</vt:lpstr>
      <vt:lpstr>PowerPoint Presentation</vt:lpstr>
      <vt:lpstr>Probably the most useful information you should be able to obtain from a MS spectrum is the molecular weight of the sample. •  This will often be the heaviest ion observed from the  sample provided this ion is stable enough to be observed      </vt:lpstr>
      <vt:lpstr>methane</vt:lpstr>
      <vt:lpstr>Isotopes - most elements common to organic cpds r mixtures of isotopes. - the existence of atomic isotopes in nature accounts for the appearance of M+1 and  M+2 peaks in a mass spectrum. - organic cpds containing only C,H,O and N usually have relatively small M+1 and M+2 Peaks.         </vt:lpstr>
      <vt:lpstr>PowerPoint Presentation</vt:lpstr>
      <vt:lpstr>ISOTOPES: MS is particularly valuable for cpds w contain Cl and Br: - if one S atom is present,M+2 is ≈   4% of M⁺ - if one Cl atom is present, M+2 is ≈ 33% of M⁺ - = = Br atom is present ,M+2 is ≈ to M⁺         </vt:lpstr>
      <vt:lpstr>Mass spectrum with chlorine       </vt:lpstr>
      <vt:lpstr>PowerPoint Presentation</vt:lpstr>
      <vt:lpstr>Carbone rule: * for cpds containing only C,H and O the following formula can be used to determine the # C in the molecule:   </vt:lpstr>
      <vt:lpstr>Can determine the molecular formula of unknown organic cpd whose mass spectral data is given in the table below:     </vt:lpstr>
      <vt:lpstr>Nitrogen rule: - if a cpd with even  # N(no N or even)= give even (M⁺) , - if cpd with odd  # N= (M⁺) will be  odd  ex:     C2H5NH2                       M⁺= 45            H2NCH2CH2NH2           M⁺=60             (CH3)3CH                  M⁺=58                                            </vt:lpstr>
      <vt:lpstr>Resolution a measure of how well mass spectrometer separates ions of different mass. ҉ low resolution: capable of distinguishing among ions of different nominal mass,i.e, different by at least one or more amu.  ҉ high resolution: capable of distinguishing among ions that differ     in mass by as little as 0.0001 amu.   - for example:                        All have a nominal mass of 28 amu     CO, N2, CH2=CH2    high resolution MS can distinguish these molecules.           CO                        27.9949  amu         N2                         28.0061  amu         CH2=CH2              28.0314  amu </vt:lpstr>
      <vt:lpstr>Fragmentation pathways: - structural information is available from analysis of fragments formed by bond cleavages in molecular ion, M⁺ .                                                                                - in general, M⁺ will fragment so as to form the most stable cationic fragment (carbocation) - in some cases, M⁺ peak is very small or absent.                                      </vt:lpstr>
      <vt:lpstr>PowerPoint Presentation</vt:lpstr>
      <vt:lpstr>The most common mode of fragmentation involves the cleavage one bond, in this process , the odd-electron M⁺ yields an odd-electron neutral fragment and an even-electron fragment ion. The neutral fragment that is lost is a radical, and the ionic fragment is of the carbocation type. Cleavages which lead to formation of more stable carbocation are favored. thus,ease of fragmentation to form ions increases in the order.   </vt:lpstr>
      <vt:lpstr>PowerPoint Presentation</vt:lpstr>
      <vt:lpstr>When cleavage of 2 bonds(most important type) odd-electron molecular ion (M⁺) yields an odd-electron fragment ion and an even- electron neutral fragment, usually a small molecule of some type ,for example: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Windows User</dc:creator>
  <cp:lastModifiedBy>Maher</cp:lastModifiedBy>
  <cp:revision>94</cp:revision>
  <dcterms:created xsi:type="dcterms:W3CDTF">2018-04-20T18:03:32Z</dcterms:created>
  <dcterms:modified xsi:type="dcterms:W3CDTF">2023-02-25T19:28:08Z</dcterms:modified>
</cp:coreProperties>
</file>